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1097280"/>
            <a:ext cx="1078992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800" b="1">
                <a:solidFill>
                  <a:srgbClr val="137A4B"/>
                </a:solidFill>
              </a:defRPr>
            </a:pPr>
            <a:r>
              <a:t>Celik Mobiliti Hijau</a:t>
            </a:r>
          </a:p>
          <a:p>
            <a:pPr>
              <a:defRPr sz="2800" b="1"/>
            </a:pPr>
            <a:r>
              <a:t>Eco-Driving &amp; Green Mobility</a:t>
            </a:r>
          </a:p>
          <a:p>
            <a:pPr>
              <a:defRPr sz="2000">
                <a:solidFill>
                  <a:srgbClr val="163B32"/>
                </a:solidFill>
              </a:defRPr>
            </a:pPr>
            <a:r>
              <a:t>Classroom Teaching Slides</a:t>
            </a:r>
          </a:p>
          <a:p>
            <a:pPr>
              <a:defRPr sz="1800" i="1"/>
            </a:pPr>
            <a:r>
              <a:t>Teach it. Discuss it. Practise 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37A4B"/>
                </a:solidFill>
              </a:defRPr>
            </a:pPr>
            <a:r>
              <a:t>Today's Learning Goals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508760"/>
            <a:ext cx="1060704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>
                <a:solidFill>
                  <a:srgbClr val="163B32"/>
                </a:solidFill>
              </a:defRPr>
            </a:pPr>
            <a:r>
              <a:t>Explain green mobility and eco-driving in simple terms.</a:t>
            </a:r>
          </a:p>
          <a:p>
            <a:pPr>
              <a:spcAft>
                <a:spcPts val="1200"/>
              </a:spcAft>
              <a:defRPr sz="2000">
                <a:solidFill>
                  <a:srgbClr val="163B32"/>
                </a:solidFill>
              </a:defRPr>
            </a:pPr>
            <a:r>
              <a:t>Identify greener ways to travel.</a:t>
            </a:r>
          </a:p>
          <a:p>
            <a:pPr>
              <a:spcAft>
                <a:spcPts val="1200"/>
              </a:spcAft>
              <a:defRPr sz="2000">
                <a:solidFill>
                  <a:srgbClr val="163B32"/>
                </a:solidFill>
              </a:defRPr>
            </a:pPr>
            <a:r>
              <a:t>Recognise five basic eco-driving practices.</a:t>
            </a:r>
          </a:p>
          <a:p>
            <a:pPr>
              <a:spcAft>
                <a:spcPts val="1200"/>
              </a:spcAft>
              <a:defRPr sz="2000">
                <a:solidFill>
                  <a:srgbClr val="163B32"/>
                </a:solidFill>
              </a:defRPr>
            </a:pPr>
            <a:r>
              <a:t>Challenge common myths.</a:t>
            </a:r>
          </a:p>
          <a:p>
            <a:pPr>
              <a:spcAft>
                <a:spcPts val="1200"/>
              </a:spcAft>
              <a:defRPr sz="2000">
                <a:solidFill>
                  <a:srgbClr val="163B32"/>
                </a:solidFill>
              </a:defRPr>
            </a:pPr>
            <a:r>
              <a:t>Design a greener journey for a real-life situation.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37A4B"/>
                </a:solidFill>
              </a:defRPr>
            </a:pPr>
            <a:r>
              <a:t>Warm-Up: How Did You Get Here?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1024128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163B32"/>
                </a:solidFill>
              </a:defRPr>
            </a:pPr>
            <a:r>
              <a:t>Raise your hand or vote for your travel mode today.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508760"/>
            <a:ext cx="1060704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>
                <a:solidFill>
                  <a:srgbClr val="163B32"/>
                </a:solidFill>
              </a:defRPr>
            </a:pPr>
            <a:r>
              <a:t>Walk</a:t>
            </a:r>
          </a:p>
          <a:p>
            <a:pPr>
              <a:spcAft>
                <a:spcPts val="1200"/>
              </a:spcAft>
              <a:defRPr sz="1700">
                <a:solidFill>
                  <a:srgbClr val="163B32"/>
                </a:solidFill>
              </a:defRPr>
            </a:pPr>
            <a:r>
              <a:t>Bicycle</a:t>
            </a:r>
          </a:p>
          <a:p>
            <a:pPr>
              <a:spcAft>
                <a:spcPts val="1200"/>
              </a:spcAft>
              <a:defRPr sz="1700">
                <a:solidFill>
                  <a:srgbClr val="163B32"/>
                </a:solidFill>
              </a:defRPr>
            </a:pPr>
            <a:r>
              <a:t>Bus / School Van</a:t>
            </a:r>
          </a:p>
          <a:p>
            <a:pPr>
              <a:spcAft>
                <a:spcPts val="1200"/>
              </a:spcAft>
              <a:defRPr sz="1700">
                <a:solidFill>
                  <a:srgbClr val="163B32"/>
                </a:solidFill>
              </a:defRPr>
            </a:pPr>
            <a:r>
              <a:t>Car / Motorcycle</a:t>
            </a:r>
          </a:p>
          <a:p>
            <a:pPr>
              <a:spcAft>
                <a:spcPts val="1200"/>
              </a:spcAft>
              <a:defRPr sz="1700">
                <a:solidFill>
                  <a:srgbClr val="163B32"/>
                </a:solidFill>
              </a:defRPr>
            </a:pPr>
            <a:r>
              <a:t>Rail / Other</a:t>
            </a:r>
          </a:p>
          <a:p>
            <a:pPr>
              <a:spcAft>
                <a:spcPts val="1200"/>
              </a:spcAft>
              <a:defRPr sz="1700">
                <a:solidFill>
                  <a:srgbClr val="163B32"/>
                </a:solidFill>
              </a:defRPr>
            </a:pPr>
            <a:r>
              <a:t>Discuss: Why do different students use different transport modes?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37A4B"/>
                </a:solidFill>
              </a:defRPr>
            </a:pPr>
            <a:r>
              <a:t>What Is Green Mobility?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1024128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163B32"/>
                </a:solidFill>
              </a:defRPr>
            </a:pPr>
            <a:r>
              <a:t>Green mobility is about HOW we choose to move.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508760"/>
            <a:ext cx="1060704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>
                <a:solidFill>
                  <a:srgbClr val="163B32"/>
                </a:solidFill>
              </a:defRPr>
            </a:pPr>
            <a:r>
              <a:t>Walking and cycling</a:t>
            </a:r>
          </a:p>
          <a:p>
            <a:pPr>
              <a:spcAft>
                <a:spcPts val="1200"/>
              </a:spcAft>
              <a:defRPr sz="1700">
                <a:solidFill>
                  <a:srgbClr val="163B32"/>
                </a:solidFill>
              </a:defRPr>
            </a:pPr>
            <a:r>
              <a:t>Public transport</a:t>
            </a:r>
          </a:p>
          <a:p>
            <a:pPr>
              <a:spcAft>
                <a:spcPts val="1200"/>
              </a:spcAft>
              <a:defRPr sz="1700">
                <a:solidFill>
                  <a:srgbClr val="163B32"/>
                </a:solidFill>
              </a:defRPr>
            </a:pPr>
            <a:r>
              <a:t>Carpooling and shared journeys</a:t>
            </a:r>
          </a:p>
          <a:p>
            <a:pPr>
              <a:spcAft>
                <a:spcPts val="1200"/>
              </a:spcAft>
              <a:defRPr sz="1700">
                <a:solidFill>
                  <a:srgbClr val="163B32"/>
                </a:solidFill>
              </a:defRPr>
            </a:pPr>
            <a:r>
              <a:t>Planning and combining trips</a:t>
            </a:r>
          </a:p>
          <a:p>
            <a:pPr>
              <a:spcAft>
                <a:spcPts val="1200"/>
              </a:spcAft>
              <a:defRPr sz="1700">
                <a:solidFill>
                  <a:srgbClr val="163B32"/>
                </a:solidFill>
              </a:defRPr>
            </a:pPr>
            <a:r>
              <a:t>Eco-driving</a:t>
            </a:r>
          </a:p>
          <a:p>
            <a:pPr>
              <a:spcAft>
                <a:spcPts val="1200"/>
              </a:spcAft>
              <a:defRPr sz="1700">
                <a:solidFill>
                  <a:srgbClr val="163B32"/>
                </a:solidFill>
              </a:defRPr>
            </a:pPr>
            <a:r>
              <a:t>Cleaner and more efficient vehicles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37A4B"/>
                </a:solidFill>
              </a:defRPr>
            </a:pPr>
            <a:r>
              <a:t>What Is Eco-Driving?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1024128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163B32"/>
                </a:solidFill>
              </a:defRPr>
            </a:pPr>
            <a:r>
              <a:t>Eco-driving is about HOW we drive.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508760"/>
            <a:ext cx="1060704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>
                <a:solidFill>
                  <a:srgbClr val="163B32"/>
                </a:solidFill>
              </a:defRPr>
            </a:pPr>
            <a:r>
              <a:t>Drive smoothly and efficiently.</a:t>
            </a:r>
          </a:p>
          <a:p>
            <a:pPr>
              <a:spcAft>
                <a:spcPts val="1200"/>
              </a:spcAft>
              <a:defRPr sz="2000">
                <a:solidFill>
                  <a:srgbClr val="163B32"/>
                </a:solidFill>
              </a:defRPr>
            </a:pPr>
            <a:r>
              <a:t>Anticipate traffic ahead.</a:t>
            </a:r>
          </a:p>
          <a:p>
            <a:pPr>
              <a:spcAft>
                <a:spcPts val="1200"/>
              </a:spcAft>
              <a:defRPr sz="2000">
                <a:solidFill>
                  <a:srgbClr val="163B32"/>
                </a:solidFill>
              </a:defRPr>
            </a:pPr>
            <a:r>
              <a:t>Maintain an appropriate, steady speed.</a:t>
            </a:r>
          </a:p>
          <a:p>
            <a:pPr>
              <a:spcAft>
                <a:spcPts val="1200"/>
              </a:spcAft>
              <a:defRPr sz="2000">
                <a:solidFill>
                  <a:srgbClr val="163B32"/>
                </a:solidFill>
              </a:defRPr>
            </a:pPr>
            <a:r>
              <a:t>Reduce unnecessary idling.</a:t>
            </a:r>
          </a:p>
          <a:p>
            <a:pPr>
              <a:spcAft>
                <a:spcPts val="1200"/>
              </a:spcAft>
              <a:defRPr sz="2000">
                <a:solidFill>
                  <a:srgbClr val="163B32"/>
                </a:solidFill>
              </a:defRPr>
            </a:pPr>
            <a:r>
              <a:t>Look after tyres and vehicle condition.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37A4B"/>
                </a:solidFill>
              </a:defRPr>
            </a:pPr>
            <a:r>
              <a:t>Myth or Fact?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1024128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163B32"/>
                </a:solidFill>
              </a:defRPr>
            </a:pPr>
            <a:r>
              <a:t>Choose MYTH or FACT — then explain WHY.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508760"/>
            <a:ext cx="1060704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>
                <a:solidFill>
                  <a:srgbClr val="163B32"/>
                </a:solidFill>
              </a:defRPr>
            </a:pPr>
            <a:r>
              <a:t>1. Green mobility means everyone needs an EV.</a:t>
            </a:r>
          </a:p>
          <a:p>
            <a:pPr>
              <a:spcAft>
                <a:spcPts val="1200"/>
              </a:spcAft>
              <a:defRPr sz="2000">
                <a:solidFill>
                  <a:srgbClr val="163B32"/>
                </a:solidFill>
              </a:defRPr>
            </a:pPr>
            <a:r>
              <a:t>2. Walking can be part of green mobility.</a:t>
            </a:r>
          </a:p>
          <a:p>
            <a:pPr>
              <a:spcAft>
                <a:spcPts val="1200"/>
              </a:spcAft>
              <a:defRPr sz="2000">
                <a:solidFill>
                  <a:srgbClr val="163B32"/>
                </a:solidFill>
              </a:defRPr>
            </a:pPr>
            <a:r>
              <a:t>3. A fuel-powered bus cannot be part of green mobility.</a:t>
            </a:r>
          </a:p>
          <a:p>
            <a:pPr>
              <a:spcAft>
                <a:spcPts val="1200"/>
              </a:spcAft>
              <a:defRPr sz="2000">
                <a:solidFill>
                  <a:srgbClr val="163B32"/>
                </a:solidFill>
              </a:defRPr>
            </a:pPr>
            <a:r>
              <a:t>4. Eco-driving means driving as slowly as possible.</a:t>
            </a:r>
          </a:p>
          <a:p>
            <a:pPr>
              <a:spcAft>
                <a:spcPts val="1200"/>
              </a:spcAft>
              <a:defRPr sz="2000">
                <a:solidFill>
                  <a:srgbClr val="163B32"/>
                </a:solidFill>
              </a:defRPr>
            </a:pPr>
            <a:r>
              <a:t>5. Planning and combining trips can make travel greener.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37A4B"/>
                </a:solidFill>
              </a:defRPr>
            </a:pPr>
            <a:r>
              <a:t>Myth or Fact? — Answers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508760"/>
            <a:ext cx="1060704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>
                <a:solidFill>
                  <a:srgbClr val="163B32"/>
                </a:solidFill>
              </a:defRPr>
            </a:pPr>
            <a:r>
              <a:t>1. MYTH — Green mobility is much broader than EVs.</a:t>
            </a:r>
          </a:p>
          <a:p>
            <a:pPr>
              <a:spcAft>
                <a:spcPts val="1200"/>
              </a:spcAft>
              <a:defRPr sz="2000">
                <a:solidFill>
                  <a:srgbClr val="163B32"/>
                </a:solidFill>
              </a:defRPr>
            </a:pPr>
            <a:r>
              <a:t>2. FACT — Walking is active mobility.</a:t>
            </a:r>
          </a:p>
          <a:p>
            <a:pPr>
              <a:spcAft>
                <a:spcPts val="1200"/>
              </a:spcAft>
              <a:defRPr sz="2000">
                <a:solidFill>
                  <a:srgbClr val="163B32"/>
                </a:solidFill>
              </a:defRPr>
            </a:pPr>
            <a:r>
              <a:t>3. MYTH — Public transport can move many people efficiently.</a:t>
            </a:r>
          </a:p>
          <a:p>
            <a:pPr>
              <a:spcAft>
                <a:spcPts val="1200"/>
              </a:spcAft>
              <a:defRPr sz="2000">
                <a:solidFill>
                  <a:srgbClr val="163B32"/>
                </a:solidFill>
              </a:defRPr>
            </a:pPr>
            <a:r>
              <a:t>4. MYTH — Eco-driving means smooth, safe and efficient driving.</a:t>
            </a:r>
          </a:p>
          <a:p>
            <a:pPr>
              <a:spcAft>
                <a:spcPts val="1200"/>
              </a:spcAft>
              <a:defRPr sz="2000">
                <a:solidFill>
                  <a:srgbClr val="163B32"/>
                </a:solidFill>
              </a:defRPr>
            </a:pPr>
            <a:r>
              <a:t>5. FACT — Combining trips can reduce unnecessary travel.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37A4B"/>
                </a:solidFill>
              </a:defRPr>
            </a:pPr>
            <a:r>
              <a:t>Meet the Green Club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1024128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163B32"/>
                </a:solidFill>
              </a:defRPr>
            </a:pPr>
            <a:r>
              <a:t>Use the storybook to spot decisions, choices and actions.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508760"/>
            <a:ext cx="1060704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>
                <a:solidFill>
                  <a:srgbClr val="163B32"/>
                </a:solidFill>
              </a:defRPr>
            </a:pPr>
            <a:r>
              <a:t>Ir. Dr. Azman — The Green Mobility Mentor</a:t>
            </a:r>
          </a:p>
          <a:p>
            <a:pPr>
              <a:spcAft>
                <a:spcPts val="1200"/>
              </a:spcAft>
              <a:defRPr sz="2000">
                <a:solidFill>
                  <a:srgbClr val="163B32"/>
                </a:solidFill>
              </a:defRPr>
            </a:pPr>
            <a:r>
              <a:t>Hassan — The Curious Explorer</a:t>
            </a:r>
          </a:p>
          <a:p>
            <a:pPr>
              <a:spcAft>
                <a:spcPts val="1200"/>
              </a:spcAft>
              <a:defRPr sz="2000">
                <a:solidFill>
                  <a:srgbClr val="163B32"/>
                </a:solidFill>
              </a:defRPr>
            </a:pPr>
            <a:r>
              <a:t>Kogila — The Thoughtful Thinker</a:t>
            </a:r>
          </a:p>
          <a:p>
            <a:pPr>
              <a:spcAft>
                <a:spcPts val="1200"/>
              </a:spcAft>
              <a:defRPr sz="2000">
                <a:solidFill>
                  <a:srgbClr val="163B32"/>
                </a:solidFill>
              </a:defRPr>
            </a:pPr>
            <a:r>
              <a:t>Si Na — The Green Action-Taker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37A4B"/>
                </a:solidFill>
              </a:defRPr>
            </a:pPr>
            <a:r>
              <a:t>Storybook Mission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508760"/>
            <a:ext cx="1060704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>
                <a:solidFill>
                  <a:srgbClr val="163B32"/>
                </a:solidFill>
              </a:defRPr>
            </a:pPr>
            <a:r>
              <a:t>SPOT IT — Find green mobility and eco-driving practices.</a:t>
            </a:r>
          </a:p>
          <a:p>
            <a:pPr>
              <a:spcAft>
                <a:spcPts val="1200"/>
              </a:spcAft>
              <a:defRPr sz="2000">
                <a:solidFill>
                  <a:srgbClr val="163B32"/>
                </a:solidFill>
              </a:defRPr>
            </a:pPr>
            <a:r>
              <a:t>THINK ABOUT IT — What decision did a character make?</a:t>
            </a:r>
          </a:p>
          <a:p>
            <a:pPr>
              <a:spcAft>
                <a:spcPts val="1200"/>
              </a:spcAft>
              <a:defRPr sz="2000">
                <a:solidFill>
                  <a:srgbClr val="163B32"/>
                </a:solidFill>
              </a:defRPr>
            </a:pPr>
            <a:r>
              <a:t>CHANGE IT — Could there be another choice?</a:t>
            </a:r>
          </a:p>
          <a:p>
            <a:pPr>
              <a:spcAft>
                <a:spcPts val="1200"/>
              </a:spcAft>
              <a:defRPr sz="2000">
                <a:solidFill>
                  <a:srgbClr val="163B32"/>
                </a:solidFill>
              </a:defRPr>
            </a:pPr>
            <a:r>
              <a:t>CONNECT IT — Is the situation similar to your life?</a:t>
            </a:r>
          </a:p>
          <a:p>
            <a:pPr>
              <a:spcAft>
                <a:spcPts val="1200"/>
              </a:spcAft>
              <a:defRPr sz="2000">
                <a:solidFill>
                  <a:srgbClr val="163B32"/>
                </a:solidFill>
              </a:defRPr>
            </a:pPr>
            <a:r>
              <a:t>TRY IT — Choose one action you could practise.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37A4B"/>
                </a:solidFill>
              </a:defRPr>
            </a:pPr>
            <a:r>
              <a:t>Green Journey Challenge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1024128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163B32"/>
                </a:solidFill>
              </a:defRPr>
            </a:pPr>
            <a:r>
              <a:t>In groups: choose a greener option and justify your decision.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508760"/>
            <a:ext cx="1060704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>
                <a:solidFill>
                  <a:srgbClr val="163B32"/>
                </a:solidFill>
              </a:defRPr>
            </a:pPr>
            <a:r>
              <a:t>A. 500 m to a nearby shop with a safe walkway.</a:t>
            </a:r>
          </a:p>
          <a:p>
            <a:pPr>
              <a:spcAft>
                <a:spcPts val="1200"/>
              </a:spcAft>
              <a:defRPr sz="2000">
                <a:solidFill>
                  <a:srgbClr val="163B32"/>
                </a:solidFill>
              </a:defRPr>
            </a:pPr>
            <a:r>
              <a:t>B. Too far to walk to school; a school bus is available.</a:t>
            </a:r>
          </a:p>
          <a:p>
            <a:pPr>
              <a:spcAft>
                <a:spcPts val="1200"/>
              </a:spcAft>
              <a:defRPr sz="2000">
                <a:solidFill>
                  <a:srgbClr val="163B32"/>
                </a:solidFill>
              </a:defRPr>
            </a:pPr>
            <a:r>
              <a:t>C. Four friends going to the same activity in four cars.</a:t>
            </a:r>
          </a:p>
          <a:p>
            <a:pPr>
              <a:spcAft>
                <a:spcPts val="1200"/>
              </a:spcAft>
              <a:defRPr sz="2000">
                <a:solidFill>
                  <a:srgbClr val="163B32"/>
                </a:solidFill>
              </a:defRPr>
            </a:pPr>
            <a:r>
              <a:t>D. City trip with a rail station along the route.</a:t>
            </a:r>
          </a:p>
          <a:p>
            <a:pPr>
              <a:spcAft>
                <a:spcPts val="1200"/>
              </a:spcAft>
              <a:defRPr sz="2000">
                <a:solidFill>
                  <a:srgbClr val="163B32"/>
                </a:solidFill>
              </a:defRPr>
            </a:pPr>
            <a:r>
              <a:t>E. Driving is necessary and no practical public transport is available.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37A4B"/>
                </a:solidFill>
              </a:defRPr>
            </a:pPr>
            <a:r>
              <a:t>Think Before You Move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508760"/>
            <a:ext cx="1060704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>
                <a:solidFill>
                  <a:srgbClr val="163B32"/>
                </a:solidFill>
              </a:defRPr>
            </a:pPr>
            <a:r>
              <a:t>1. Can I avoid or combine the trip?</a:t>
            </a:r>
          </a:p>
          <a:p>
            <a:pPr>
              <a:spcAft>
                <a:spcPts val="1200"/>
              </a:spcAft>
              <a:defRPr sz="2000">
                <a:solidFill>
                  <a:srgbClr val="163B32"/>
                </a:solidFill>
              </a:defRPr>
            </a:pPr>
            <a:r>
              <a:t>2. Can I walk or cycle safely?</a:t>
            </a:r>
          </a:p>
          <a:p>
            <a:pPr>
              <a:spcAft>
                <a:spcPts val="1200"/>
              </a:spcAft>
              <a:defRPr sz="2000">
                <a:solidFill>
                  <a:srgbClr val="163B32"/>
                </a:solidFill>
              </a:defRPr>
            </a:pPr>
            <a:r>
              <a:t>3. Can I share or use public transport?</a:t>
            </a:r>
          </a:p>
          <a:p>
            <a:pPr>
              <a:spcAft>
                <a:spcPts val="1200"/>
              </a:spcAft>
              <a:defRPr sz="2000">
                <a:solidFill>
                  <a:srgbClr val="163B32"/>
                </a:solidFill>
              </a:defRPr>
            </a:pPr>
            <a:r>
              <a:t>4. If I must drive, can I eco-drive?</a:t>
            </a:r>
          </a:p>
          <a:p>
            <a:pPr>
              <a:spcAft>
                <a:spcPts val="1200"/>
              </a:spcAft>
              <a:defRPr sz="2000">
                <a:solidFill>
                  <a:srgbClr val="163B32"/>
                </a:solidFill>
              </a:defRPr>
            </a:pPr>
            <a:r>
              <a:t>5. Can I choose a cleaner or more efficient vehicle?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37A4B"/>
                </a:solidFill>
              </a:defRPr>
            </a:pPr>
            <a:r>
              <a:t>3–2–1 Exit Ticket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1024128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163B32"/>
                </a:solidFill>
              </a:defRPr>
            </a:pPr>
            <a:r>
              <a:t>Write your answers before you leave.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508760"/>
            <a:ext cx="1060704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>
                <a:solidFill>
                  <a:srgbClr val="163B32"/>
                </a:solidFill>
              </a:defRPr>
            </a:pPr>
            <a:r>
              <a:t>3 things I learned</a:t>
            </a:r>
          </a:p>
          <a:p>
            <a:pPr>
              <a:spcAft>
                <a:spcPts val="1200"/>
              </a:spcAft>
              <a:defRPr sz="2000">
                <a:solidFill>
                  <a:srgbClr val="163B32"/>
                </a:solidFill>
              </a:defRPr>
            </a:pPr>
            <a:r>
              <a:t>2 greener mobility choices I can make</a:t>
            </a:r>
          </a:p>
          <a:p>
            <a:pPr>
              <a:spcAft>
                <a:spcPts val="1200"/>
              </a:spcAft>
              <a:defRPr sz="2000">
                <a:solidFill>
                  <a:srgbClr val="163B32"/>
                </a:solidFill>
              </a:defRPr>
            </a:pPr>
            <a:r>
              <a:t>1 message I will share with my family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37A4B"/>
                </a:solidFill>
              </a:defRPr>
            </a:pPr>
            <a:r>
              <a:t>7-Day Green Journey Challenge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1024128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163B32"/>
                </a:solidFill>
              </a:defRPr>
            </a:pPr>
            <a:r>
              <a:t>Class goal: Collect 100 Green Leaves together.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508760"/>
            <a:ext cx="1060704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>
                <a:solidFill>
                  <a:srgbClr val="163B32"/>
                </a:solidFill>
              </a:defRPr>
            </a:pPr>
            <a:r>
              <a:t>Walk for a suitable short journey.</a:t>
            </a:r>
          </a:p>
          <a:p>
            <a:pPr>
              <a:spcAft>
                <a:spcPts val="1200"/>
              </a:spcAft>
              <a:defRPr sz="1700">
                <a:solidFill>
                  <a:srgbClr val="163B32"/>
                </a:solidFill>
              </a:defRPr>
            </a:pPr>
            <a:r>
              <a:t>Cycle safely.</a:t>
            </a:r>
          </a:p>
          <a:p>
            <a:pPr>
              <a:spcAft>
                <a:spcPts val="1200"/>
              </a:spcAft>
              <a:defRPr sz="1700">
                <a:solidFill>
                  <a:srgbClr val="163B32"/>
                </a:solidFill>
              </a:defRPr>
            </a:pPr>
            <a:r>
              <a:t>Use public transport.</a:t>
            </a:r>
          </a:p>
          <a:p>
            <a:pPr>
              <a:spcAft>
                <a:spcPts val="1200"/>
              </a:spcAft>
              <a:defRPr sz="1700">
                <a:solidFill>
                  <a:srgbClr val="163B32"/>
                </a:solidFill>
              </a:defRPr>
            </a:pPr>
            <a:r>
              <a:t>Share a journey.</a:t>
            </a:r>
          </a:p>
          <a:p>
            <a:pPr>
              <a:spcAft>
                <a:spcPts val="1200"/>
              </a:spcAft>
              <a:defRPr sz="1700">
                <a:solidFill>
                  <a:srgbClr val="163B32"/>
                </a:solidFill>
              </a:defRPr>
            </a:pPr>
            <a:r>
              <a:t>Help combine errands.</a:t>
            </a:r>
          </a:p>
          <a:p>
            <a:pPr>
              <a:spcAft>
                <a:spcPts val="1200"/>
              </a:spcAft>
              <a:defRPr sz="1700">
                <a:solidFill>
                  <a:srgbClr val="163B32"/>
                </a:solidFill>
              </a:defRPr>
            </a:pPr>
            <a:r>
              <a:t>Notice good eco-driving.</a:t>
            </a:r>
          </a:p>
          <a:p>
            <a:pPr>
              <a:spcAft>
                <a:spcPts val="1200"/>
              </a:spcAft>
              <a:defRPr sz="1700">
                <a:solidFill>
                  <a:srgbClr val="163B32"/>
                </a:solidFill>
              </a:defRPr>
            </a:pPr>
            <a:r>
              <a:t>Think before travelling.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37A4B"/>
                </a:solidFill>
              </a:defRPr>
            </a:pPr>
            <a:r>
              <a:t>Remember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1024128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163B32"/>
                </a:solidFill>
              </a:defRPr>
            </a:pPr>
            <a:r>
              <a:t>Small choices. Brighter tomorrows.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508760"/>
            <a:ext cx="1060704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>
                <a:solidFill>
                  <a:srgbClr val="163B32"/>
                </a:solidFill>
              </a:defRPr>
            </a:pPr>
            <a:r>
              <a:t>Safety and practicality come first.</a:t>
            </a:r>
          </a:p>
          <a:p>
            <a:pPr>
              <a:spcAft>
                <a:spcPts val="1200"/>
              </a:spcAft>
              <a:defRPr sz="2000">
                <a:solidFill>
                  <a:srgbClr val="163B32"/>
                </a:solidFill>
              </a:defRPr>
            </a:pPr>
            <a:r>
              <a:t>There is not always one perfect transport choice.</a:t>
            </a:r>
          </a:p>
          <a:p>
            <a:pPr>
              <a:spcAft>
                <a:spcPts val="1200"/>
              </a:spcAft>
              <a:defRPr sz="2000">
                <a:solidFill>
                  <a:srgbClr val="163B32"/>
                </a:solidFill>
              </a:defRPr>
            </a:pPr>
            <a:r>
              <a:t>Different families have different transport options.</a:t>
            </a:r>
          </a:p>
          <a:p>
            <a:pPr>
              <a:spcAft>
                <a:spcPts val="1200"/>
              </a:spcAft>
              <a:defRPr sz="2000">
                <a:solidFill>
                  <a:srgbClr val="163B32"/>
                </a:solidFill>
              </a:defRPr>
            </a:pPr>
            <a:r>
              <a:t>Small repeated choices can add up.</a:t>
            </a:r>
          </a:p>
          <a:p>
            <a:pPr>
              <a:spcAft>
                <a:spcPts val="1200"/>
              </a:spcAft>
              <a:defRPr sz="2000">
                <a:solidFill>
                  <a:srgbClr val="163B32"/>
                </a:solidFill>
              </a:defRPr>
            </a:pPr>
            <a:r>
              <a:t>Every journey is a chance to think greener.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